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29" r:id="rId3"/>
    <p:sldId id="330" r:id="rId4"/>
    <p:sldId id="327" r:id="rId5"/>
    <p:sldId id="345" r:id="rId6"/>
    <p:sldId id="361" r:id="rId7"/>
    <p:sldId id="362" r:id="rId8"/>
    <p:sldId id="332" r:id="rId9"/>
    <p:sldId id="333" r:id="rId10"/>
    <p:sldId id="363" r:id="rId11"/>
    <p:sldId id="346" r:id="rId12"/>
    <p:sldId id="349" r:id="rId13"/>
    <p:sldId id="334" r:id="rId14"/>
    <p:sldId id="337" r:id="rId15"/>
    <p:sldId id="336" r:id="rId16"/>
    <p:sldId id="338" r:id="rId17"/>
    <p:sldId id="365" r:id="rId18"/>
    <p:sldId id="339" r:id="rId19"/>
    <p:sldId id="342" r:id="rId20"/>
    <p:sldId id="348" r:id="rId21"/>
    <p:sldId id="364" r:id="rId22"/>
    <p:sldId id="325" r:id="rId23"/>
    <p:sldId id="353" r:id="rId24"/>
    <p:sldId id="258" r:id="rId25"/>
    <p:sldId id="326" r:id="rId26"/>
    <p:sldId id="367" r:id="rId27"/>
    <p:sldId id="351" r:id="rId28"/>
    <p:sldId id="347" r:id="rId29"/>
    <p:sldId id="359" r:id="rId30"/>
    <p:sldId id="289" r:id="rId31"/>
    <p:sldId id="288" r:id="rId32"/>
    <p:sldId id="368" r:id="rId33"/>
    <p:sldId id="360" r:id="rId34"/>
    <p:sldId id="290" r:id="rId35"/>
    <p:sldId id="358" r:id="rId36"/>
    <p:sldId id="357" r:id="rId37"/>
    <p:sldId id="356" r:id="rId38"/>
    <p:sldId id="341" r:id="rId39"/>
    <p:sldId id="355" r:id="rId40"/>
    <p:sldId id="344" r:id="rId41"/>
    <p:sldId id="354" r:id="rId42"/>
    <p:sldId id="320" r:id="rId43"/>
    <p:sldId id="321" r:id="rId44"/>
    <p:sldId id="257" r:id="rId45"/>
    <p:sldId id="262" r:id="rId46"/>
    <p:sldId id="35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72449"/>
  </p:normalViewPr>
  <p:slideViewPr>
    <p:cSldViewPr snapToGrid="0">
      <p:cViewPr varScale="1">
        <p:scale>
          <a:sx n="91" d="100"/>
          <a:sy n="9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Neurofinance/data/actual%20markets/04_04_2024_hybrid/rounds_2024-04-0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Neurofinance/data/actual%20markets/04_04_2024_hybrid/rounds_2024-04-0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ihai\Desktop\Caltech\Neurofinance\data\actual%20markets\EDA_panel_June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Price (left axis) and mean r (right axis)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'risk parameters'!$I$3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'risk parameters'!$I$4:$I$33</c:f>
              <c:numCache>
                <c:formatCode>General</c:formatCode>
                <c:ptCount val="30"/>
                <c:pt idx="0">
                  <c:v>15</c:v>
                </c:pt>
                <c:pt idx="1">
                  <c:v>17</c:v>
                </c:pt>
                <c:pt idx="2">
                  <c:v>20</c:v>
                </c:pt>
                <c:pt idx="3">
                  <c:v>22</c:v>
                </c:pt>
                <c:pt idx="4">
                  <c:v>26</c:v>
                </c:pt>
                <c:pt idx="5">
                  <c:v>31</c:v>
                </c:pt>
                <c:pt idx="6">
                  <c:v>33</c:v>
                </c:pt>
                <c:pt idx="7">
                  <c:v>36</c:v>
                </c:pt>
                <c:pt idx="8">
                  <c:v>38</c:v>
                </c:pt>
                <c:pt idx="9">
                  <c:v>40</c:v>
                </c:pt>
                <c:pt idx="10">
                  <c:v>42</c:v>
                </c:pt>
                <c:pt idx="11">
                  <c:v>44</c:v>
                </c:pt>
                <c:pt idx="12">
                  <c:v>47</c:v>
                </c:pt>
                <c:pt idx="13">
                  <c:v>50</c:v>
                </c:pt>
                <c:pt idx="14">
                  <c:v>54</c:v>
                </c:pt>
                <c:pt idx="15">
                  <c:v>59</c:v>
                </c:pt>
                <c:pt idx="16">
                  <c:v>65</c:v>
                </c:pt>
                <c:pt idx="17">
                  <c:v>72</c:v>
                </c:pt>
                <c:pt idx="18">
                  <c:v>80</c:v>
                </c:pt>
                <c:pt idx="19">
                  <c:v>86</c:v>
                </c:pt>
                <c:pt idx="20">
                  <c:v>91</c:v>
                </c:pt>
                <c:pt idx="21">
                  <c:v>96</c:v>
                </c:pt>
                <c:pt idx="22">
                  <c:v>101</c:v>
                </c:pt>
                <c:pt idx="23">
                  <c:v>102</c:v>
                </c:pt>
                <c:pt idx="24">
                  <c:v>102</c:v>
                </c:pt>
                <c:pt idx="25">
                  <c:v>94</c:v>
                </c:pt>
                <c:pt idx="26">
                  <c:v>86</c:v>
                </c:pt>
                <c:pt idx="27">
                  <c:v>78</c:v>
                </c:pt>
                <c:pt idx="28">
                  <c:v>73</c:v>
                </c:pt>
                <c:pt idx="2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49-A741-A66F-8A66135DB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728800"/>
        <c:axId val="491010736"/>
      </c:lineChart>
      <c:lineChart>
        <c:grouping val="standard"/>
        <c:varyColors val="0"/>
        <c:ser>
          <c:idx val="0"/>
          <c:order val="0"/>
          <c:tx>
            <c:strRef>
              <c:f>'risk parameters'!$G$3</c:f>
              <c:strCache>
                <c:ptCount val="1"/>
                <c:pt idx="0">
                  <c:v>Mean r (right hand scale)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2605545633095787E-2"/>
                  <c:y val="0.3030999105476471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val>
            <c:numRef>
              <c:f>'risk parameters'!$G$4:$G$33</c:f>
              <c:numCache>
                <c:formatCode>General</c:formatCode>
                <c:ptCount val="30"/>
                <c:pt idx="0">
                  <c:v>1.0027723256122292</c:v>
                </c:pt>
                <c:pt idx="1">
                  <c:v>0.88151280103385854</c:v>
                </c:pt>
                <c:pt idx="2">
                  <c:v>0.67588450488490193</c:v>
                </c:pt>
                <c:pt idx="3">
                  <c:v>0.85303501569842266</c:v>
                </c:pt>
                <c:pt idx="4">
                  <c:v>0.8734377398992561</c:v>
                </c:pt>
                <c:pt idx="5">
                  <c:v>0.57346377757941847</c:v>
                </c:pt>
                <c:pt idx="6">
                  <c:v>0.86239982445360697</c:v>
                </c:pt>
                <c:pt idx="7">
                  <c:v>0.79398411030596616</c:v>
                </c:pt>
                <c:pt idx="8">
                  <c:v>0.93039804168961959</c:v>
                </c:pt>
                <c:pt idx="9">
                  <c:v>0.88501319002493217</c:v>
                </c:pt>
                <c:pt idx="10">
                  <c:v>1.0156395256291471</c:v>
                </c:pt>
                <c:pt idx="11">
                  <c:v>0.60406565986744709</c:v>
                </c:pt>
                <c:pt idx="12">
                  <c:v>0.87705080434426175</c:v>
                </c:pt>
                <c:pt idx="13">
                  <c:v>0.76082912498815447</c:v>
                </c:pt>
                <c:pt idx="14">
                  <c:v>0.85371579205551296</c:v>
                </c:pt>
                <c:pt idx="15">
                  <c:v>0.80170860032597036</c:v>
                </c:pt>
                <c:pt idx="16">
                  <c:v>0.9203252823979079</c:v>
                </c:pt>
                <c:pt idx="17">
                  <c:v>0.69892653669062699</c:v>
                </c:pt>
                <c:pt idx="18">
                  <c:v>0.62181085097212563</c:v>
                </c:pt>
                <c:pt idx="19">
                  <c:v>0.84725099982878438</c:v>
                </c:pt>
                <c:pt idx="20">
                  <c:v>0.85627605117788075</c:v>
                </c:pt>
                <c:pt idx="21">
                  <c:v>0.88729101223380269</c:v>
                </c:pt>
                <c:pt idx="22">
                  <c:v>0.67941115722500234</c:v>
                </c:pt>
                <c:pt idx="23">
                  <c:v>0.90204786490533095</c:v>
                </c:pt>
                <c:pt idx="24">
                  <c:v>0.58887339942225647</c:v>
                </c:pt>
                <c:pt idx="25">
                  <c:v>0.82840733715993764</c:v>
                </c:pt>
                <c:pt idx="26">
                  <c:v>1.0291760772128864</c:v>
                </c:pt>
                <c:pt idx="27">
                  <c:v>0.94557601782286738</c:v>
                </c:pt>
                <c:pt idx="28">
                  <c:v>0.78174652149413315</c:v>
                </c:pt>
                <c:pt idx="29">
                  <c:v>0.82488665386315907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49-A741-A66F-8A66135DB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6837600"/>
        <c:axId val="94886592"/>
      </c:lineChart>
      <c:catAx>
        <c:axId val="324728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010736"/>
        <c:crosses val="autoZero"/>
        <c:auto val="1"/>
        <c:lblAlgn val="ctr"/>
        <c:lblOffset val="100"/>
        <c:noMultiLvlLbl val="0"/>
      </c:catAx>
      <c:valAx>
        <c:axId val="49101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4728800"/>
        <c:crosses val="autoZero"/>
        <c:crossBetween val="between"/>
      </c:valAx>
      <c:valAx>
        <c:axId val="94886592"/>
        <c:scaling>
          <c:orientation val="minMax"/>
          <c:min val="0.5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6837600"/>
        <c:crosses val="max"/>
        <c:crossBetween val="between"/>
      </c:valAx>
      <c:catAx>
        <c:axId val="466837600"/>
        <c:scaling>
          <c:orientation val="minMax"/>
        </c:scaling>
        <c:delete val="1"/>
        <c:axPos val="b"/>
        <c:majorTickMark val="out"/>
        <c:minorTickMark val="none"/>
        <c:tickLblPos val="nextTo"/>
        <c:crossAx val="948865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Price (left axis) and mean Mu (right axis)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'risk parameters'!$I$3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'risk parameters'!$I$4:$I$33</c:f>
              <c:numCache>
                <c:formatCode>General</c:formatCode>
                <c:ptCount val="30"/>
                <c:pt idx="0">
                  <c:v>15</c:v>
                </c:pt>
                <c:pt idx="1">
                  <c:v>17</c:v>
                </c:pt>
                <c:pt idx="2">
                  <c:v>20</c:v>
                </c:pt>
                <c:pt idx="3">
                  <c:v>22</c:v>
                </c:pt>
                <c:pt idx="4">
                  <c:v>26</c:v>
                </c:pt>
                <c:pt idx="5">
                  <c:v>31</c:v>
                </c:pt>
                <c:pt idx="6">
                  <c:v>33</c:v>
                </c:pt>
                <c:pt idx="7">
                  <c:v>36</c:v>
                </c:pt>
                <c:pt idx="8">
                  <c:v>38</c:v>
                </c:pt>
                <c:pt idx="9">
                  <c:v>40</c:v>
                </c:pt>
                <c:pt idx="10">
                  <c:v>42</c:v>
                </c:pt>
                <c:pt idx="11">
                  <c:v>44</c:v>
                </c:pt>
                <c:pt idx="12">
                  <c:v>47</c:v>
                </c:pt>
                <c:pt idx="13">
                  <c:v>50</c:v>
                </c:pt>
                <c:pt idx="14">
                  <c:v>54</c:v>
                </c:pt>
                <c:pt idx="15">
                  <c:v>59</c:v>
                </c:pt>
                <c:pt idx="16">
                  <c:v>65</c:v>
                </c:pt>
                <c:pt idx="17">
                  <c:v>72</c:v>
                </c:pt>
                <c:pt idx="18">
                  <c:v>80</c:v>
                </c:pt>
                <c:pt idx="19">
                  <c:v>86</c:v>
                </c:pt>
                <c:pt idx="20">
                  <c:v>91</c:v>
                </c:pt>
                <c:pt idx="21">
                  <c:v>96</c:v>
                </c:pt>
                <c:pt idx="22">
                  <c:v>101</c:v>
                </c:pt>
                <c:pt idx="23">
                  <c:v>102</c:v>
                </c:pt>
                <c:pt idx="24">
                  <c:v>102</c:v>
                </c:pt>
                <c:pt idx="25">
                  <c:v>94</c:v>
                </c:pt>
                <c:pt idx="26">
                  <c:v>86</c:v>
                </c:pt>
                <c:pt idx="27">
                  <c:v>78</c:v>
                </c:pt>
                <c:pt idx="28">
                  <c:v>73</c:v>
                </c:pt>
                <c:pt idx="2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3C-E341-A4E4-2D92BB0BE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446560"/>
        <c:axId val="491264992"/>
      </c:lineChart>
      <c:lineChart>
        <c:grouping val="standard"/>
        <c:varyColors val="0"/>
        <c:ser>
          <c:idx val="0"/>
          <c:order val="0"/>
          <c:tx>
            <c:strRef>
              <c:f>'risk parameters'!$H$3</c:f>
              <c:strCache>
                <c:ptCount val="1"/>
                <c:pt idx="0">
                  <c:v>Mean Mu (right hand scale)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5487751531058611E-3"/>
                  <c:y val="0.2101518470763491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val>
            <c:numRef>
              <c:f>'risk parameters'!$H$4:$H$33</c:f>
              <c:numCache>
                <c:formatCode>General</c:formatCode>
                <c:ptCount val="30"/>
                <c:pt idx="0">
                  <c:v>3.1594808565043171</c:v>
                </c:pt>
                <c:pt idx="1">
                  <c:v>3.2304053310176974</c:v>
                </c:pt>
                <c:pt idx="2">
                  <c:v>3.1361211600515788</c:v>
                </c:pt>
                <c:pt idx="3">
                  <c:v>3.0936292306722724</c:v>
                </c:pt>
                <c:pt idx="4">
                  <c:v>3.1196623463278517</c:v>
                </c:pt>
                <c:pt idx="5">
                  <c:v>3.0209465125234174</c:v>
                </c:pt>
                <c:pt idx="6">
                  <c:v>3.2319154741957115</c:v>
                </c:pt>
                <c:pt idx="7">
                  <c:v>3.1368152139935654</c:v>
                </c:pt>
                <c:pt idx="8">
                  <c:v>3.0775589216327561</c:v>
                </c:pt>
                <c:pt idx="9">
                  <c:v>3.3454769207170005</c:v>
                </c:pt>
                <c:pt idx="10">
                  <c:v>3.0651213867174176</c:v>
                </c:pt>
                <c:pt idx="11">
                  <c:v>3.1285017415156307</c:v>
                </c:pt>
                <c:pt idx="12">
                  <c:v>3.2621876889970514</c:v>
                </c:pt>
                <c:pt idx="13">
                  <c:v>3.0627259896192442</c:v>
                </c:pt>
                <c:pt idx="14">
                  <c:v>3.1586846662188268</c:v>
                </c:pt>
                <c:pt idx="15">
                  <c:v>3.0491697840173613</c:v>
                </c:pt>
                <c:pt idx="16">
                  <c:v>3.1001493291315954</c:v>
                </c:pt>
                <c:pt idx="17">
                  <c:v>3.1023057443773991</c:v>
                </c:pt>
                <c:pt idx="18">
                  <c:v>3.0072439131796416</c:v>
                </c:pt>
                <c:pt idx="19">
                  <c:v>3.0964233789452358</c:v>
                </c:pt>
                <c:pt idx="20">
                  <c:v>3.2017708822109747</c:v>
                </c:pt>
                <c:pt idx="21">
                  <c:v>3.0408640399106748</c:v>
                </c:pt>
                <c:pt idx="22">
                  <c:v>3.0103616349267055</c:v>
                </c:pt>
                <c:pt idx="23">
                  <c:v>3.090305796519258</c:v>
                </c:pt>
                <c:pt idx="24">
                  <c:v>3.165528287135905</c:v>
                </c:pt>
                <c:pt idx="25">
                  <c:v>3.0283580025141688</c:v>
                </c:pt>
                <c:pt idx="26">
                  <c:v>3.147223881910814</c:v>
                </c:pt>
                <c:pt idx="27">
                  <c:v>3.2338551691493587</c:v>
                </c:pt>
                <c:pt idx="28">
                  <c:v>3.0483124921172879</c:v>
                </c:pt>
                <c:pt idx="29">
                  <c:v>3.2861364909092585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3C-E341-A4E4-2D92BB0BE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5468976"/>
        <c:axId val="405782688"/>
      </c:lineChart>
      <c:catAx>
        <c:axId val="491446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264992"/>
        <c:crosses val="autoZero"/>
        <c:auto val="1"/>
        <c:lblAlgn val="ctr"/>
        <c:lblOffset val="100"/>
        <c:noMultiLvlLbl val="0"/>
      </c:catAx>
      <c:valAx>
        <c:axId val="49126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446560"/>
        <c:crosses val="autoZero"/>
        <c:crossBetween val="between"/>
      </c:valAx>
      <c:valAx>
        <c:axId val="405782688"/>
        <c:scaling>
          <c:orientation val="minMax"/>
          <c:min val="2.9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05468976"/>
        <c:crosses val="max"/>
        <c:crossBetween val="between"/>
      </c:valAx>
      <c:catAx>
        <c:axId val="405468976"/>
        <c:scaling>
          <c:orientation val="minMax"/>
        </c:scaling>
        <c:delete val="1"/>
        <c:axPos val="b"/>
        <c:majorTickMark val="out"/>
        <c:minorTickMark val="none"/>
        <c:tickLblPos val="nextTo"/>
        <c:crossAx val="405782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Average market price and tonic EDA activity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Avg Price 5 markets (left axis)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Sheet1!$H$5:$H$34</c:f>
              <c:numCache>
                <c:formatCode>General</c:formatCode>
                <c:ptCount val="30"/>
                <c:pt idx="0">
                  <c:v>15.277777777777779</c:v>
                </c:pt>
                <c:pt idx="1">
                  <c:v>17</c:v>
                </c:pt>
                <c:pt idx="2">
                  <c:v>18.833333333333332</c:v>
                </c:pt>
                <c:pt idx="3">
                  <c:v>20.111111111111111</c:v>
                </c:pt>
                <c:pt idx="4">
                  <c:v>21.944444444444443</c:v>
                </c:pt>
                <c:pt idx="5">
                  <c:v>24.222222222222221</c:v>
                </c:pt>
                <c:pt idx="6">
                  <c:v>25.666666666666668</c:v>
                </c:pt>
                <c:pt idx="7">
                  <c:v>27.388888888888889</c:v>
                </c:pt>
                <c:pt idx="8">
                  <c:v>28.833333333333332</c:v>
                </c:pt>
                <c:pt idx="9">
                  <c:v>30.833333333333332</c:v>
                </c:pt>
                <c:pt idx="10">
                  <c:v>32.277777777777779</c:v>
                </c:pt>
                <c:pt idx="11">
                  <c:v>34.333333333333336</c:v>
                </c:pt>
                <c:pt idx="12">
                  <c:v>37.222222222222221</c:v>
                </c:pt>
                <c:pt idx="13">
                  <c:v>39.555555555555557</c:v>
                </c:pt>
                <c:pt idx="14">
                  <c:v>42.611111111111114</c:v>
                </c:pt>
                <c:pt idx="15">
                  <c:v>46.111111111111114</c:v>
                </c:pt>
                <c:pt idx="16">
                  <c:v>50</c:v>
                </c:pt>
                <c:pt idx="17">
                  <c:v>54.944444444444443</c:v>
                </c:pt>
                <c:pt idx="18">
                  <c:v>59.333333333333336</c:v>
                </c:pt>
                <c:pt idx="19">
                  <c:v>61.722222222222221</c:v>
                </c:pt>
                <c:pt idx="20">
                  <c:v>63.388888888888886</c:v>
                </c:pt>
                <c:pt idx="21">
                  <c:v>64</c:v>
                </c:pt>
                <c:pt idx="22">
                  <c:v>63.888888888888886</c:v>
                </c:pt>
                <c:pt idx="23">
                  <c:v>61.888888888888886</c:v>
                </c:pt>
                <c:pt idx="24">
                  <c:v>58.944444444444443</c:v>
                </c:pt>
                <c:pt idx="25">
                  <c:v>53.777777777777779</c:v>
                </c:pt>
                <c:pt idx="26">
                  <c:v>50</c:v>
                </c:pt>
                <c:pt idx="27">
                  <c:v>45.055555555555557</c:v>
                </c:pt>
                <c:pt idx="28">
                  <c:v>40.944444444444443</c:v>
                </c:pt>
                <c:pt idx="29">
                  <c:v>37.611111111111114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F5-3849-8DB1-115A8C31F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683487"/>
        <c:axId val="1682702080"/>
      </c:lineChart>
      <c:lineChart>
        <c:grouping val="standard"/>
        <c:varyColors val="0"/>
        <c:ser>
          <c:idx val="1"/>
          <c:order val="1"/>
          <c:tx>
            <c:strRef>
              <c:f>Sheet1!$I$4</c:f>
              <c:strCache>
                <c:ptCount val="1"/>
                <c:pt idx="0">
                  <c:v>Tonic EDA Round Results - Avg 5 markets (right axis)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Sheet1!$I$5:$I$34</c:f>
              <c:numCache>
                <c:formatCode>General</c:formatCode>
                <c:ptCount val="30"/>
                <c:pt idx="0">
                  <c:v>-0.64823868960279796</c:v>
                </c:pt>
                <c:pt idx="1">
                  <c:v>-0.61359681907937469</c:v>
                </c:pt>
                <c:pt idx="2">
                  <c:v>0.39951945314738341</c:v>
                </c:pt>
                <c:pt idx="3">
                  <c:v>-0.19525560084262655</c:v>
                </c:pt>
                <c:pt idx="4">
                  <c:v>0.23559622703134794</c:v>
                </c:pt>
                <c:pt idx="5">
                  <c:v>2.5642964499868817E-2</c:v>
                </c:pt>
                <c:pt idx="6">
                  <c:v>-0.10238501869122166</c:v>
                </c:pt>
                <c:pt idx="7">
                  <c:v>-4.4205314814970705E-2</c:v>
                </c:pt>
                <c:pt idx="8">
                  <c:v>0.10341909381551834</c:v>
                </c:pt>
                <c:pt idx="9">
                  <c:v>0.15792067207493857</c:v>
                </c:pt>
                <c:pt idx="10">
                  <c:v>0.15130971759664361</c:v>
                </c:pt>
                <c:pt idx="11">
                  <c:v>0.19036169801129763</c:v>
                </c:pt>
                <c:pt idx="12">
                  <c:v>0.86161063351131528</c:v>
                </c:pt>
                <c:pt idx="13">
                  <c:v>0.94877057040970791</c:v>
                </c:pt>
                <c:pt idx="14">
                  <c:v>0.89362395832956432</c:v>
                </c:pt>
                <c:pt idx="15">
                  <c:v>0.64475964396739416</c:v>
                </c:pt>
                <c:pt idx="16">
                  <c:v>0.65492198242174726</c:v>
                </c:pt>
                <c:pt idx="17">
                  <c:v>1.8483460073231324</c:v>
                </c:pt>
                <c:pt idx="18">
                  <c:v>3.0908450210347542</c:v>
                </c:pt>
                <c:pt idx="19">
                  <c:v>3.8290713464019084</c:v>
                </c:pt>
                <c:pt idx="20">
                  <c:v>4.3971851983500923</c:v>
                </c:pt>
                <c:pt idx="21">
                  <c:v>4.4813871618701446</c:v>
                </c:pt>
                <c:pt idx="22">
                  <c:v>2.0929091351339904</c:v>
                </c:pt>
                <c:pt idx="23">
                  <c:v>5.05939525233953</c:v>
                </c:pt>
                <c:pt idx="24">
                  <c:v>5.4562603872845283</c:v>
                </c:pt>
                <c:pt idx="25">
                  <c:v>5.687041232263284</c:v>
                </c:pt>
                <c:pt idx="26">
                  <c:v>5.4904730177973171</c:v>
                </c:pt>
                <c:pt idx="27">
                  <c:v>5.0963588424101944</c:v>
                </c:pt>
                <c:pt idx="28">
                  <c:v>4.6293112266315752</c:v>
                </c:pt>
                <c:pt idx="29">
                  <c:v>5.4701273444744176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F5-3849-8DB1-115A8C31F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15232"/>
        <c:axId val="1196759008"/>
      </c:lineChart>
      <c:catAx>
        <c:axId val="5468348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682702080"/>
        <c:crosses val="autoZero"/>
        <c:auto val="1"/>
        <c:lblAlgn val="ctr"/>
        <c:lblOffset val="100"/>
        <c:noMultiLvlLbl val="0"/>
      </c:catAx>
      <c:valAx>
        <c:axId val="168270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3487"/>
        <c:crosses val="autoZero"/>
        <c:crossBetween val="between"/>
      </c:valAx>
      <c:valAx>
        <c:axId val="119675900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97015232"/>
        <c:crosses val="max"/>
        <c:crossBetween val="between"/>
      </c:valAx>
      <c:catAx>
        <c:axId val="1197015232"/>
        <c:scaling>
          <c:orientation val="minMax"/>
        </c:scaling>
        <c:delete val="1"/>
        <c:axPos val="b"/>
        <c:majorTickMark val="out"/>
        <c:minorTickMark val="none"/>
        <c:tickLblPos val="nextTo"/>
        <c:crossAx val="11967590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42568-682B-B84B-A159-FE1D4E8B32F9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07C34-5B90-5A44-BEAD-19E8B8CD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5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3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like nothing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1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like nothing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lower value of </a:t>
            </a:r>
            <a:r>
              <a:rPr lang="el-GR" dirty="0"/>
              <a:t>μ </a:t>
            </a:r>
            <a:r>
              <a:rPr lang="en-US" dirty="0"/>
              <a:t>is associated</a:t>
            </a:r>
          </a:p>
          <a:p>
            <a:r>
              <a:rPr lang="en-US" dirty="0"/>
              <a:t>with choices that are less responsive to differences in valuation</a:t>
            </a:r>
          </a:p>
          <a:p>
            <a:endParaRPr lang="en-US" dirty="0"/>
          </a:p>
          <a:p>
            <a:r>
              <a:rPr lang="en-US" dirty="0"/>
              <a:t>I don’t want to spend too much time analyzing the equation today since we have limited time, but quickly </a:t>
            </a:r>
          </a:p>
          <a:p>
            <a:endParaRPr lang="en-US" dirty="0"/>
          </a:p>
          <a:p>
            <a:r>
              <a:rPr lang="en-US" dirty="0"/>
              <a:t>A is the space of possible responses: in our case the Binary left vs right gamble decision</a:t>
            </a:r>
          </a:p>
          <a:p>
            <a:r>
              <a:rPr lang="en-US" dirty="0"/>
              <a:t>pk is the prior over the parameter values</a:t>
            </a:r>
          </a:p>
          <a:p>
            <a:r>
              <a:rPr lang="en-US" dirty="0" err="1"/>
              <a:t>lk</a:t>
            </a:r>
            <a:r>
              <a:rPr lang="en-US" dirty="0"/>
              <a:t> is the likelihood of a response to a question a, given current model parameters (r, mu)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7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see, with the black line, the market tens to have a bubble and a slight crash. Issue is it’s not particularly close to fundamental.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Unsurprisingly the crash occurs when there are more sell orders than buy orders, what I want to draw your attention to is tat it seems that the total volume begins to decrease, indicating that the price is being driven by fewer trades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3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Unsurprisingly the crash occurs when there are more sell orders than buy orders, what I want to draw your attention to is tat it seems that the total volume begins to decrease, indicating that the price is being driven by fewer trades.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also see that the shares per subject are not evenly distributed. This is an example, of a previous market but as you can see at the end a few (as we used to call them in industry) suckers are left holding the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5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F6D1-D634-96E5-CFCC-337FA15D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D1D51-5D86-EF1B-8F87-FA542393B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7953C-DBFC-B15B-F240-8B08823F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DAE3-3F10-E340-8A58-050E7BC41A1A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32F25-2EC4-3121-97D1-31DAA18F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0E2C-BAAB-0428-526E-EC99F798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ED89-0F2B-D8CC-AA97-C076715C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BD7D0-4E78-E337-A2E4-7199E70FB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C4FC-C1F7-2626-D3BE-48C39719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9112-43A6-7243-9698-2DFD49C97F79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7D8FE-99E9-DE78-0806-2A70E647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321C-3574-8E1B-954D-CB04AE9D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9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4ECC-3C57-F706-43EF-E9BFE454D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2937-9F50-0395-0EFB-1825B1E31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0ABFD-BD08-814D-FA58-14CA899C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17CA-C355-074B-B5ED-7D9B35024DEC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06710-9A85-8858-C308-59BAC167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A2D2-FD0F-9428-E385-90E31A52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6DB9-CD28-8F27-12F6-D7D1F6DE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07AB-7F79-CC1F-C7E7-4004E6779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21A32-F2F6-24DD-4658-7711A3B4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62ADC-6909-6148-ACB0-1C78C9E44E84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8873-F9A2-4391-6503-F804C781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E6CD-11DB-9B13-1FCB-C107759B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1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9FE6-3E07-A60F-BC70-F6A31F53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61A61-A0D2-2C6C-5255-D3B41B4B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45836-966B-8447-A65D-AE035D63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970-155E-3243-B2E6-EC693F2E6930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48B5-090B-0936-BD73-EFD6B8D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CE7B-EAE5-6796-A2CB-E56F563C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B091-315A-BFA0-E9E4-A8876415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EE3E-74CF-C198-32E5-829E5D940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2C38-1FBD-11C9-9797-5F15BC537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8ACB-27D5-1939-48A6-A7DC4FB7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287B-F54B-EB47-B897-963FA0B6A08D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8E9E7-73BE-489D-C48C-55B8B540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A7DE0-9797-5670-ADEC-8D254E67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24-DEE9-52DA-7C74-A4A7474D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979D-62D4-A30F-AABB-10B361E5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2AFC9-A5BC-8B74-70A5-D59017D35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E6C58-B493-3FF6-60DD-CE2E70FC9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1B0B9-58CF-D49F-70AF-787A5C6EF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87209-8C8C-827C-A669-4BAD73F3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B542-5572-AB49-AD78-DB2C17141E65}" type="datetime1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A0EA2-E693-B566-3303-EF3FAA35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E406-993C-E209-839A-712FD5CF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6148-AA29-ADAE-6647-60158F76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5E212-3381-B294-D8E6-D05E23DC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7AFB-1EE6-BF4B-8891-680F2EAB202E}" type="datetime1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F2690-A77F-6F5B-E53C-CD492F85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6AD9E-5CB6-4641-7E39-50310A50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5797D-F6E3-DF84-55D9-322138CB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6D0D-3C22-C045-8611-ADD26939B082}" type="datetime1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55D64-2576-74A6-2193-33FA7362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36D7-6CAD-D317-4915-D05BE955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9DF6-5AA7-C9AF-55B1-B7F9B70F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0EE5-5547-0005-4DA4-1BCA8950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293FC-5C77-175D-74EE-CC5FEAFA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5F2E7-209D-5BF8-1110-E42AD8E9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7825-8FE3-E341-9D40-ECA33A6769A6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5950B-9106-99F0-3D1C-055DB2FA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38079-7CEE-C1AE-09BF-C6E1D3BA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07C2-8312-8682-9F8E-24D1B64C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EFD25-39AC-4422-9605-92BADACB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70A6C-2C76-17E9-4574-E10E0B90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D1DAE-0E91-AC33-1E15-7F0BDA90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0487-2F30-2643-8255-17913ECC5CB0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0FB0C-7B22-1C73-2FCB-7CDB91BA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AA08B-D0E4-9AA3-C2BA-75ADB382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9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E1D3F-FB8A-08AD-5EF5-4F23C8FA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6799-7857-32BC-AD68-F9E0D725A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3DA7-3016-72CE-E13C-71E4FBFB6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B9737-0106-3241-8E33-4DB82FE87BAD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5ABE-AD4F-B98B-CCE5-AE2BFA0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73AE-2CF0-1413-ABB6-A913875D9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32inD_HChc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5FE6-345F-2979-47CA-142312F3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887" y="2087712"/>
            <a:ext cx="9144000" cy="18040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Neuro-bubbles</a:t>
            </a:r>
            <a:b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F57D-641F-4277-89FC-BB76C07C8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574"/>
            <a:ext cx="9144000" cy="51840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12th, 2024</a:t>
            </a:r>
          </a:p>
        </p:txBody>
      </p:sp>
    </p:spTree>
    <p:extLst>
      <p:ext uri="{BB962C8B-B14F-4D97-AF65-F5344CB8AC3E}">
        <p14:creationId xmlns:p14="http://schemas.microsoft.com/office/powerpoint/2010/main" val="223912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B609-87B3-A60F-D11E-EEC88991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Bubble 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A32DA-E9FA-CFB4-D4AB-34A59FC5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A9A0A-0837-5820-46B6-CB8E17D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1B15-042E-D70A-60ED-1AFDA2F4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485DF-1ADB-0D81-50D9-81F10453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908EC-45BB-A213-D775-3ED29C127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=232inD_HChc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7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4E174-5C68-4585-F08F-EE78346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Quiz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9FC70-019E-95D2-4B03-6FE6DA80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98" y="640080"/>
            <a:ext cx="5508116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1EE7-EE27-ADCD-8C50-DDA3F793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2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Asset Bubble Formation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/>
              <a:t>Experimental </a:t>
            </a:r>
            <a:r>
              <a:rPr lang="en-US" sz="1700" b="0" i="0" u="none" strike="noStrike">
                <a:effectLst/>
              </a:rPr>
              <a:t>asset market where subjects trade a risky asset in an open-call market for 30 periods (Smith et al., 2014).</a:t>
            </a:r>
            <a:endParaRPr lang="en-US" sz="1700"/>
          </a:p>
          <a:p>
            <a:r>
              <a:rPr lang="en-US" sz="1700"/>
              <a:t>Market Structure</a:t>
            </a:r>
          </a:p>
          <a:p>
            <a:pPr lvl="1"/>
            <a:r>
              <a:rPr lang="en-US" sz="1700"/>
              <a:t>33 Trading Periods (3 practice)</a:t>
            </a:r>
          </a:p>
          <a:p>
            <a:pPr lvl="1"/>
            <a:r>
              <a:rPr lang="en-US" sz="1700"/>
              <a:t>15-25 simultaneous participants</a:t>
            </a:r>
          </a:p>
          <a:p>
            <a:pPr lvl="1"/>
            <a:r>
              <a:rPr lang="en-US" sz="1700"/>
              <a:t>5 In-Lab</a:t>
            </a:r>
          </a:p>
          <a:p>
            <a:pPr lvl="1"/>
            <a:r>
              <a:rPr lang="en-US" sz="1700"/>
              <a:t>10-20 online participants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1EEE29E-70F6-A4BF-F9CF-43E7D3A0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59922"/>
            <a:ext cx="6903720" cy="3538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C8EC-5E59-906B-6EE4-33CBD2A6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Asset Bubble Formation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50ACB6-3BB7-5734-E5FE-DF5B6256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Asset Endowment</a:t>
            </a:r>
          </a:p>
          <a:p>
            <a:pPr lvl="1"/>
            <a:r>
              <a:rPr lang="en-US" dirty="0"/>
              <a:t>140 units of CASH</a:t>
            </a:r>
          </a:p>
          <a:p>
            <a:pPr lvl="1"/>
            <a:r>
              <a:rPr lang="en-US" dirty="0"/>
              <a:t>4 units of Risky Asset</a:t>
            </a:r>
          </a:p>
          <a:p>
            <a:r>
              <a:rPr lang="en-US" dirty="0"/>
              <a:t>Interest/Dividend</a:t>
            </a:r>
          </a:p>
          <a:p>
            <a:pPr lvl="1"/>
            <a:r>
              <a:rPr lang="en-US" dirty="0"/>
              <a:t>CASH: 5% every trading period</a:t>
            </a:r>
          </a:p>
          <a:p>
            <a:pPr lvl="1"/>
            <a:r>
              <a:rPr lang="en-US" dirty="0"/>
              <a:t>Risky Asset: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ividends of either 0.4 or 1 with equal probability.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77DB1-5E0E-09C5-D188-DABFF29F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85" y="1516592"/>
            <a:ext cx="7463055" cy="3824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0BA3-3B2B-A671-EC0F-A05FF4F0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Asset Price Forecasting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u="none" strike="noStrike">
                <a:effectLst/>
                <a:latin typeface="Arial" panose="020B0604020202020204" pitchFamily="34" charset="0"/>
              </a:rPr>
              <a:t>A forecast screen where participants submit their expectations with regards to current and future market prices (for 30 seconds)</a:t>
            </a: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68AF9-D391-3DA7-8F30-2AE9DBEB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42662"/>
            <a:ext cx="6903720" cy="3572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 dirty="0"/>
              <a:t>Risk Elicitation Task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risk-elicitation screen where participants see 4 pairs of lotteries.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an application of a Dynamically optimized sequential experiment (DOSE) as outlined in Wang,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Filiba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Camerer (2010). </a:t>
            </a:r>
            <a:endParaRPr lang="en-US" sz="1600" dirty="0">
              <a:effectLst/>
            </a:endParaRPr>
          </a:p>
        </p:txBody>
      </p:sp>
      <p:pic>
        <p:nvPicPr>
          <p:cNvPr id="5" name="Picture 4" descr="A blue and red circles&#10;&#10;Description automatically generated">
            <a:extLst>
              <a:ext uri="{FF2B5EF4-FFF2-40B4-BE49-F238E27FC236}">
                <a16:creationId xmlns:a16="http://schemas.microsoft.com/office/drawing/2014/main" id="{2767A4F5-9275-FA1F-5D06-BAEC8E39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910182"/>
            <a:ext cx="6903720" cy="3037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3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69C-3F17-A9A7-2375-EA06AEC7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Optimal Sequential Experiment</a:t>
            </a:r>
            <a:br>
              <a:rPr lang="en-US" dirty="0"/>
            </a:br>
            <a:r>
              <a:rPr lang="en-US" dirty="0"/>
              <a:t>(DOSE)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33658-BC44-9A51-F021-65C648D0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that are asked are customized based on each respondent’s previous answers, to maximize the expected gain in information</a:t>
            </a:r>
          </a:p>
          <a:p>
            <a:r>
              <a:rPr lang="en-US" dirty="0"/>
              <a:t>Parameters of Interest</a:t>
            </a:r>
          </a:p>
          <a:p>
            <a:pPr lvl="1"/>
            <a:r>
              <a:rPr lang="en-US" dirty="0"/>
              <a:t>r: Risk aversion parameter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: The degree of stochasticity choice</a:t>
            </a:r>
          </a:p>
          <a:p>
            <a:r>
              <a:rPr lang="en-US" dirty="0"/>
              <a:t>Maximize </a:t>
            </a:r>
            <a:r>
              <a:rPr lang="en-US" dirty="0" err="1"/>
              <a:t>Kullback-Liebler</a:t>
            </a:r>
            <a:r>
              <a:rPr lang="en-US" dirty="0"/>
              <a:t> information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BDE6F-D343-D497-741E-DFC10D3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E3AEE-0D11-5712-1545-A38F3CAC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49" y="4438898"/>
            <a:ext cx="5359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0024D-0394-9AB8-DBC3-A27C2C82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Risk Elicitation Task DOSE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F590-8AF1-AC4A-6048-0FE625E8E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i="1" dirty="0"/>
              <a:t>Dynamically Optimized Sequential Experimentation (DOSE) for Estimating Economic Preference Parameters </a:t>
            </a:r>
            <a:r>
              <a:rPr lang="en-US" sz="2200" dirty="0"/>
              <a:t>(Wang, </a:t>
            </a:r>
            <a:r>
              <a:rPr lang="en-US" sz="2200" dirty="0" err="1"/>
              <a:t>Filiba</a:t>
            </a:r>
            <a:r>
              <a:rPr lang="en-US" sz="2200" dirty="0"/>
              <a:t>, Camerer 2010)</a:t>
            </a:r>
            <a:endParaRPr lang="en-US" sz="2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5858A-16B7-66F5-C700-C6A8004D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33" y="640080"/>
            <a:ext cx="6823046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7687A-687C-DF85-461E-0D6D0972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7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17BC-33AC-F698-3506-2FF86D02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4F4D6-EDF2-E3B4-84D1-8E99ADC84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goodish </a:t>
            </a:r>
          </a:p>
          <a:p>
            <a:r>
              <a:rPr lang="en-US" dirty="0"/>
              <a:t>But not generating crashes as frequently as desired.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1200A-91AC-E733-D160-774ADF3A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4EA8300-EB66-48D4-A196-A59DD063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ot-Com Bubble Burst of 2000 | Trading History | AvaTrade">
            <a:extLst>
              <a:ext uri="{FF2B5EF4-FFF2-40B4-BE49-F238E27FC236}">
                <a16:creationId xmlns:a16="http://schemas.microsoft.com/office/drawing/2014/main" id="{218C2416-73E5-52B0-2692-587F2CE6D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 r="4" b="27398"/>
          <a:stretch/>
        </p:blipFill>
        <p:spPr bwMode="auto">
          <a:xfrm>
            <a:off x="5369284" y="1"/>
            <a:ext cx="6822716" cy="24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ulip mania - Wikipedia">
            <a:extLst>
              <a:ext uri="{FF2B5EF4-FFF2-40B4-BE49-F238E27FC236}">
                <a16:creationId xmlns:a16="http://schemas.microsoft.com/office/drawing/2014/main" id="{D62C497D-E44D-737E-1DB6-8CFC9812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 r="-1" b="6490"/>
          <a:stretch/>
        </p:blipFill>
        <p:spPr bwMode="auto">
          <a:xfrm>
            <a:off x="5369283" y="2391337"/>
            <a:ext cx="3400848" cy="44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using Bubble Burst Ahead? – Regal Properties">
            <a:extLst>
              <a:ext uri="{FF2B5EF4-FFF2-40B4-BE49-F238E27FC236}">
                <a16:creationId xmlns:a16="http://schemas.microsoft.com/office/drawing/2014/main" id="{FAA8FE0B-4FB5-9EB3-86FE-2B1C4BDF1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" r="21190" b="3"/>
          <a:stretch/>
        </p:blipFill>
        <p:spPr bwMode="auto">
          <a:xfrm>
            <a:off x="8770132" y="2391337"/>
            <a:ext cx="3421868" cy="44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1D76D-5005-ABDB-14F7-314880D5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518134" cy="1466455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Financial Bubbles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81F1D-EA32-AFF0-FD1B-80800F4E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408416"/>
            <a:ext cx="562303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FEADE-5641-7DC5-12CC-388553B2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992A2E-3712-1856-6CA2-CA3C9A443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" t="3874" r="252" b="-759"/>
          <a:stretch/>
        </p:blipFill>
        <p:spPr>
          <a:xfrm>
            <a:off x="1445422" y="892117"/>
            <a:ext cx="9296560" cy="5571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9B5A6-4C60-F8B0-D22E-ACA27283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0" y="290035"/>
            <a:ext cx="10915810" cy="7091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Price Dynamics</a:t>
            </a:r>
          </a:p>
        </p:txBody>
      </p:sp>
    </p:spTree>
    <p:extLst>
      <p:ext uri="{BB962C8B-B14F-4D97-AF65-F5344CB8AC3E}">
        <p14:creationId xmlns:p14="http://schemas.microsoft.com/office/powerpoint/2010/main" val="346937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9B5A6-4C60-F8B0-D22E-ACA27283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Price Dynamics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992A2E-3712-1856-6CA2-CA3C9A443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" t="3874" r="252" b="-759"/>
          <a:stretch/>
        </p:blipFill>
        <p:spPr>
          <a:xfrm>
            <a:off x="4835643" y="640080"/>
            <a:ext cx="6851922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FEADE-5641-7DC5-12CC-388553B2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7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D1A48-49E2-14D5-B9D6-2370FBBD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5400" b="1"/>
              <a:t>Market price and forecast price</a:t>
            </a:r>
            <a:endParaRPr lang="en-US" sz="5400"/>
          </a:p>
        </p:txBody>
      </p:sp>
      <p:pic>
        <p:nvPicPr>
          <p:cNvPr id="4" name="Picture 3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C4B5D7A8-D87E-ED6F-3135-5F84470C1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779" t="6067" r="1874" b="-1990"/>
          <a:stretch/>
        </p:blipFill>
        <p:spPr>
          <a:xfrm>
            <a:off x="2420562" y="231786"/>
            <a:ext cx="9732765" cy="632317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3BAC1A-D1C7-A25E-FF43-286A8106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A23641F-75FE-1642-A0F2-77034707513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266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BB07E-7D62-3D93-B95D-9C4CC06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Forecast curve surprise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703A1-E98A-C31A-50C5-B96239A8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4"/>
            <a:ext cx="7214616" cy="481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6D382-49CA-B36B-74BA-47A4C3696D69}"/>
              </a:ext>
            </a:extLst>
          </p:cNvPr>
          <p:cNvSpPr txBox="1"/>
          <p:nvPr/>
        </p:nvSpPr>
        <p:spPr>
          <a:xfrm>
            <a:off x="841663" y="4790209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</a:t>
            </a:r>
          </a:p>
        </p:txBody>
      </p:sp>
    </p:spTree>
    <p:extLst>
      <p:ext uri="{BB962C8B-B14F-4D97-AF65-F5344CB8AC3E}">
        <p14:creationId xmlns:p14="http://schemas.microsoft.com/office/powerpoint/2010/main" val="190712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3CB5A-CB87-371A-8CA0-48646AF6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7" y="49544"/>
            <a:ext cx="9575126" cy="675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2" y="112720"/>
            <a:ext cx="9772663" cy="5298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25</a:t>
            </a:fld>
            <a:endParaRPr lang="en-US"/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1305D1C-3C58-9D3B-22A1-B9BAAD45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17" y="895799"/>
            <a:ext cx="4162579" cy="2775052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CFA82B-307B-C48A-7944-0336C1AD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18" y="3921560"/>
            <a:ext cx="4162579" cy="27750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7B7399A-7014-E492-89D7-C6797B7D47F0}"/>
              </a:ext>
            </a:extLst>
          </p:cNvPr>
          <p:cNvSpPr txBox="1">
            <a:spLocks/>
          </p:cNvSpPr>
          <p:nvPr/>
        </p:nvSpPr>
        <p:spPr>
          <a:xfrm>
            <a:off x="1232201" y="956949"/>
            <a:ext cx="2716957" cy="52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4th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C9EDD-A4FC-6D25-FC45-5A006D1A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03" y="1586832"/>
            <a:ext cx="6315705" cy="445814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464D879-E491-6E30-66E8-C06B2BE9D3F5}"/>
              </a:ext>
            </a:extLst>
          </p:cNvPr>
          <p:cNvSpPr txBox="1">
            <a:spLocks/>
          </p:cNvSpPr>
          <p:nvPr/>
        </p:nvSpPr>
        <p:spPr>
          <a:xfrm>
            <a:off x="6416115" y="4852730"/>
            <a:ext cx="1550212" cy="529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14th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A9CEEE-9B8B-A352-24D0-91AA33652479}"/>
              </a:ext>
            </a:extLst>
          </p:cNvPr>
          <p:cNvSpPr txBox="1">
            <a:spLocks/>
          </p:cNvSpPr>
          <p:nvPr/>
        </p:nvSpPr>
        <p:spPr>
          <a:xfrm>
            <a:off x="6351513" y="1586832"/>
            <a:ext cx="1550212" cy="529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4th</a:t>
            </a:r>
          </a:p>
        </p:txBody>
      </p:sp>
    </p:spTree>
    <p:extLst>
      <p:ext uri="{BB962C8B-B14F-4D97-AF65-F5344CB8AC3E}">
        <p14:creationId xmlns:p14="http://schemas.microsoft.com/office/powerpoint/2010/main" val="407791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64883416-1078-F2F8-4E83-6718E3400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" b="-1"/>
          <a:stretch/>
        </p:blipFill>
        <p:spPr>
          <a:xfrm>
            <a:off x="643467" y="1284632"/>
            <a:ext cx="5291666" cy="4288735"/>
          </a:xfrm>
          <a:prstGeom prst="rect">
            <a:avLst/>
          </a:prstGeom>
        </p:spPr>
      </p:pic>
      <p:pic>
        <p:nvPicPr>
          <p:cNvPr id="5" name="Picture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23535ADE-2946-5426-36A4-73C18A64D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57855"/>
            <a:ext cx="5291667" cy="39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4E174-5C68-4585-F08F-EE78346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Quiz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141F2-2276-1400-3F00-3C160677397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People are getting the last question wrong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Solutions: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Paying for correct answers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Kicking individuals out that don’t answer correctly with 3 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9FC70-019E-95D2-4B03-6FE6DA80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4" y="46452"/>
            <a:ext cx="6680531" cy="6765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1EE7-EE27-ADCD-8C50-DDA3F793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0CEF-9AA4-6725-20B2-DFE1C225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0C34-D34D-779F-676F-4B7C10DA0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E1CAC-2EF3-77E4-08B3-09B0092C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9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0CEF-9AA4-6725-20B2-DFE1C225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Elicitation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0C34-D34D-779F-676F-4B7C10DA0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E1CAC-2EF3-77E4-08B3-09B0092C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6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837A-FD2F-48C5-A1F0-77EE802E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financial bubble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3B91-2FA2-2B81-AC46-DED29898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bubble is an economic cycle that is characterized by the rapid escalation of market value, particularly in the price of assets. This fast inflation is followed by a quick decrease in value, or a contraction, that is sometimes referred to as a "crash" or a "bubble burst."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CFEB4-910E-A21C-E2D3-ABC9912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829AE6-7CBD-D4ED-D40B-C9341541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854"/>
            <a:ext cx="11887201" cy="68579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Results – risk taking parameter R averaged across participants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B3AA-4FC6-55ED-A403-C81971F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432" y="6448925"/>
            <a:ext cx="2743200" cy="365125"/>
          </a:xfrm>
        </p:spPr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30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78D911-5D68-6C8B-E78F-BD79AD869D86}"/>
              </a:ext>
            </a:extLst>
          </p:cNvPr>
          <p:cNvGraphicFramePr>
            <a:graphicFrameLocks/>
          </p:cNvGraphicFramePr>
          <p:nvPr/>
        </p:nvGraphicFramePr>
        <p:xfrm>
          <a:off x="665745" y="691653"/>
          <a:ext cx="10655969" cy="573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3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829AE6-7CBD-D4ED-D40B-C9341541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1" y="0"/>
            <a:ext cx="11748655" cy="685799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Results – risk taking parameter Mu averaged across participants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B3AA-4FC6-55ED-A403-C81971F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6" y="6356350"/>
            <a:ext cx="2743200" cy="365125"/>
          </a:xfrm>
        </p:spPr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31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F109E05-D96D-284D-F49C-B08B636342E7}"/>
              </a:ext>
            </a:extLst>
          </p:cNvPr>
          <p:cNvGraphicFramePr>
            <a:graphicFrameLocks/>
          </p:cNvGraphicFramePr>
          <p:nvPr/>
        </p:nvGraphicFramePr>
        <p:xfrm>
          <a:off x="457198" y="820068"/>
          <a:ext cx="11036968" cy="540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656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829AE6-7CBD-D4ED-D40B-C9341541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Spread vs Risk Elicitation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5FFD5-7F5A-1ECA-2918-131629C7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673731"/>
            <a:ext cx="7214616" cy="54831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B3AA-4FC6-55ED-A403-C81971F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b="1" smtClean="0"/>
              <a:pPr>
                <a:spcAft>
                  <a:spcPts val="600"/>
                </a:spcAft>
              </a:pPr>
              <a:t>32</a:t>
            </a:fld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AC624-3266-4221-9455-98FF56E45F12}"/>
              </a:ext>
            </a:extLst>
          </p:cNvPr>
          <p:cNvSpPr txBox="1"/>
          <p:nvPr/>
        </p:nvSpPr>
        <p:spPr>
          <a:xfrm>
            <a:off x="638882" y="4719447"/>
            <a:ext cx="3366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to classical expectation Are people making real lottery choices?</a:t>
            </a:r>
          </a:p>
        </p:txBody>
      </p:sp>
    </p:spTree>
    <p:extLst>
      <p:ext uri="{BB962C8B-B14F-4D97-AF65-F5344CB8AC3E}">
        <p14:creationId xmlns:p14="http://schemas.microsoft.com/office/powerpoint/2010/main" val="20593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0CEF-9AA4-6725-20B2-DFE1C225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B0C34-D34D-779F-676F-4B7C10DA0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E1CAC-2EF3-77E4-08B3-09B0092C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E373-C68B-505C-C27F-D7B532AF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price and Avg EDA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0E9DD-C795-85E1-0EE1-4E6F66E0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0CA849A-EC0C-96C1-D6CA-CC9B8BC292D0}"/>
              </a:ext>
            </a:extLst>
          </p:cNvPr>
          <p:cNvGraphicFramePr>
            <a:graphicFrameLocks/>
          </p:cNvGraphicFramePr>
          <p:nvPr/>
        </p:nvGraphicFramePr>
        <p:xfrm>
          <a:off x="643467" y="1675227"/>
          <a:ext cx="10905066" cy="439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073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55CE-351B-A7EE-CD62-3C065746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D5ECD-F924-4DB8-B569-4B3ABA596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5928-28F7-723D-CBDC-2D13F2D8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8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A193-6C67-AAA0-8311-075BDA1E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2D1F-09ED-5588-3745-AED90A78C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Classification/Clustering</a:t>
            </a:r>
          </a:p>
          <a:p>
            <a:pPr lvl="1"/>
            <a:r>
              <a:rPr lang="en-US" dirty="0"/>
              <a:t>Crash Probability</a:t>
            </a:r>
          </a:p>
          <a:p>
            <a:pPr lvl="2"/>
            <a:r>
              <a:rPr lang="en-US" dirty="0"/>
              <a:t>How likely a crash will begin at the current trading round</a:t>
            </a:r>
          </a:p>
          <a:p>
            <a:pPr lvl="1"/>
            <a:r>
              <a:rPr lang="en-US" dirty="0"/>
              <a:t>Individual Differences</a:t>
            </a:r>
          </a:p>
          <a:p>
            <a:pPr lvl="2"/>
            <a:r>
              <a:rPr lang="en-US" dirty="0"/>
              <a:t>Good vs Bad Traders</a:t>
            </a:r>
          </a:p>
          <a:p>
            <a:pPr lvl="2"/>
            <a:r>
              <a:rPr lang="en-US" dirty="0"/>
              <a:t>Traders that buy as the bubble is crashing vs traders that only sell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Market price predictions</a:t>
            </a:r>
          </a:p>
          <a:p>
            <a:pPr lvl="2"/>
            <a:r>
              <a:rPr lang="en-US" dirty="0"/>
              <a:t>Can we predict market price with available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07180-C0EC-B60D-B00A-E1FF6BC9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4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A193-6C67-AAA0-8311-075BDA1E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2D1F-09ED-5588-3745-AED90A78C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/Decision Tree</a:t>
            </a:r>
          </a:p>
          <a:p>
            <a:pPr lvl="1"/>
            <a:r>
              <a:rPr lang="en-US" dirty="0"/>
              <a:t>More Interpretable</a:t>
            </a:r>
          </a:p>
          <a:p>
            <a:pPr lvl="1"/>
            <a:r>
              <a:rPr lang="en-US" dirty="0"/>
              <a:t>Potential overfitting issues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Good for high dimensional/low sample data</a:t>
            </a:r>
          </a:p>
          <a:p>
            <a:r>
              <a:rPr lang="en-US" dirty="0"/>
              <a:t>Better for Panel data?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07180-C0EC-B60D-B00A-E1FF6BC9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8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1D9DA-249E-3A9B-6858-41116AEB7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should I do </a:t>
            </a:r>
            <a:r>
              <a:rPr lang="en-US" sz="5100" dirty="0"/>
              <a:t>d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 imputation?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CE92EBF-478B-EC38-0EA3-F527FC5C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449302"/>
            <a:ext cx="7214616" cy="3931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059E-4879-74BE-D4CD-E83FA059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8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E8F09F-7465-F486-913D-9A575154A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49" y="199841"/>
            <a:ext cx="11410301" cy="62186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059E-4879-74BE-D4CD-E83FA059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6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53C2-BF53-1EBC-8646-AECA973E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Literature Experimental 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6FA9-6BC6-6CAD-DDCB-1FBCE677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Irrational exuberance and neural crash warning signals during endogenous experimental market bubbles </a:t>
            </a:r>
            <a:r>
              <a:rPr lang="en-US" sz="2400" dirty="0"/>
              <a:t>(2014 Smith, Camerer, et al.)</a:t>
            </a:r>
          </a:p>
          <a:p>
            <a:r>
              <a:rPr lang="en-US" sz="2400" i="1" dirty="0"/>
              <a:t>Price bubbles, gender, and expectations in experimental asset markets </a:t>
            </a:r>
            <a:r>
              <a:rPr lang="en-US" sz="2400" dirty="0"/>
              <a:t>(2017 Holt, </a:t>
            </a:r>
            <a:r>
              <a:rPr lang="en-US" sz="2400" dirty="0" err="1"/>
              <a:t>Porizo</a:t>
            </a:r>
            <a:r>
              <a:rPr lang="en-US" sz="2400" dirty="0"/>
              <a:t>, Song)</a:t>
            </a:r>
          </a:p>
          <a:p>
            <a:r>
              <a:rPr lang="en-US" sz="2400" i="1" dirty="0"/>
              <a:t>Gazing through the bubble: an experimental investigation into financial risk-taking using eye-tracking </a:t>
            </a:r>
            <a:r>
              <a:rPr lang="en-US" sz="2400" dirty="0"/>
              <a:t>(2023 Toma, et al.)</a:t>
            </a:r>
          </a:p>
          <a:p>
            <a:r>
              <a:rPr lang="en-US" sz="2400" i="1" dirty="0"/>
              <a:t>A hybrid neuro-experimental decision support system to classify overconfidence and performance in a simulated bubble using a passive BCI</a:t>
            </a:r>
            <a:r>
              <a:rPr lang="en-US" sz="2400" dirty="0"/>
              <a:t> (2023 Toma)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F83-7EDD-8E4B-F855-BA6D48FF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79B0-28C7-CA78-AC5A-429A0C01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6AAC-728D-B361-3CC9-ABF49FCCB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Crash/ Fed and Interest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7F6B3-71CB-DE5D-F3CC-DCC82C9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56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280CD-FFEC-1AD9-34DF-73F4361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5102A-70F6-9E4D-3C2F-3B34E1A6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25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0353"/>
            <a:ext cx="1583725" cy="33337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b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April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4A555-DBA0-175B-228A-0A22A3E1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62" y="0"/>
            <a:ext cx="8171986" cy="68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8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0353"/>
            <a:ext cx="1583725" cy="33337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b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April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9FCDB-FBD9-E389-95CE-71B6794B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2" y="0"/>
            <a:ext cx="8268730" cy="68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D6148-4A59-33D5-4FEC-9717CE027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4" y="246507"/>
            <a:ext cx="10658060" cy="63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12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B07E-7D62-3D93-B95D-9C4CC06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Bid and Ask deviations</a:t>
            </a:r>
          </a:p>
        </p:txBody>
      </p:sp>
      <p:pic>
        <p:nvPicPr>
          <p:cNvPr id="15" name="Picture 14" descr="A graph of a graph showing the price of a market&#10;&#10;Description automatically generated with medium confidence">
            <a:extLst>
              <a:ext uri="{FF2B5EF4-FFF2-40B4-BE49-F238E27FC236}">
                <a16:creationId xmlns:a16="http://schemas.microsoft.com/office/drawing/2014/main" id="{8DF6B70C-8272-4600-FE1B-7BA915D4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8" y="2642616"/>
            <a:ext cx="5401919" cy="3605784"/>
          </a:xfrm>
          <a:prstGeom prst="rect">
            <a:avLst/>
          </a:prstGeom>
        </p:spPr>
      </p:pic>
      <p:pic>
        <p:nvPicPr>
          <p:cNvPr id="17" name="Picture 16" descr="A graph of a price&#10;&#10;Description automatically generated with medium confidence">
            <a:extLst>
              <a:ext uri="{FF2B5EF4-FFF2-40B4-BE49-F238E27FC236}">
                <a16:creationId xmlns:a16="http://schemas.microsoft.com/office/drawing/2014/main" id="{4AF1C23D-1957-3B7F-8804-502926D7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44" y="2642616"/>
            <a:ext cx="54019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B07E-7D62-3D93-B95D-9C4CC06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Bid and Ask deviations</a:t>
            </a:r>
          </a:p>
        </p:txBody>
      </p:sp>
      <p:pic>
        <p:nvPicPr>
          <p:cNvPr id="3" name="Picture 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C7EA04E3-17BD-ED05-61B3-62C2157A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4"/>
            <a:ext cx="7214616" cy="4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D64A-7B68-F202-15F8-174092EB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035D-ADE5-FBBD-BD43-2E75EFFD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Extend the Experimental Finance Literature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integrating biometric data (EDA) into an experimental asset pricing market.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393AF-8C97-F269-6BE3-8DA95DF9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7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0C4B-2ECB-F887-8718-E0318D65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8B4F8-E044-B522-1211-EC7F225C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Electrodermal Activity (EDA)</a:t>
            </a:r>
            <a:r>
              <a:rPr lang="en-US" dirty="0"/>
              <a:t>: Electrical charges measured on the skin that arise when the skin receives innervating signals from the brain</a:t>
            </a:r>
          </a:p>
          <a:p>
            <a:pPr lvl="1"/>
            <a:r>
              <a:rPr lang="en-US" dirty="0"/>
              <a:t>Example: If you experience stress or an increase of cognitive load, you may not consciously notice changes but likely the brain has sent a signal that could be detected.</a:t>
            </a:r>
          </a:p>
          <a:p>
            <a:r>
              <a:rPr lang="en-US" dirty="0"/>
              <a:t>How is it measured</a:t>
            </a:r>
          </a:p>
          <a:p>
            <a:pPr lvl="1"/>
            <a:r>
              <a:rPr lang="en-US" dirty="0"/>
              <a:t>With an </a:t>
            </a:r>
            <a:r>
              <a:rPr lang="en-US" dirty="0" err="1"/>
              <a:t>Empatica</a:t>
            </a:r>
            <a:r>
              <a:rPr lang="en-US" dirty="0"/>
              <a:t>, think apple watch on steroids</a:t>
            </a:r>
          </a:p>
          <a:p>
            <a:r>
              <a:rPr lang="en-US" dirty="0"/>
              <a:t>Types of Data</a:t>
            </a:r>
          </a:p>
          <a:p>
            <a:pPr lvl="1"/>
            <a:r>
              <a:rPr lang="en-US" dirty="0"/>
              <a:t>Skin Conductance: Tonic vs Phasic</a:t>
            </a:r>
          </a:p>
          <a:p>
            <a:pPr lvl="2"/>
            <a:r>
              <a:rPr lang="en-US" dirty="0"/>
              <a:t>Tonic: Average activity over time</a:t>
            </a:r>
          </a:p>
          <a:p>
            <a:pPr lvl="2"/>
            <a:r>
              <a:rPr lang="en-US" dirty="0"/>
              <a:t>Phasic: Spike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23963-A752-72C2-415B-1C99781A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58BCB-165E-AC2E-F239-F1EAE833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Definitions taken from </a:t>
            </a:r>
            <a:r>
              <a:rPr lang="en-US" dirty="0" err="1"/>
              <a:t>Empatica.com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9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D64A-7B68-F202-15F8-174092EB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035D-ADE5-FBBD-BD43-2E75EFFD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Extend the Experimental Finance Literature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integrating biometric data (EDA) into an experimental asset pricing market. 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nvestigate if and how physiological responses can forecast asset bubble crashes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Classify trader behavior using EDA data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Smart vs Dumb Money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Investigate the relationship between risk-varying premia and asset bubble formation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393AF-8C97-F269-6BE3-8DA95DF9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0C4A-8F83-B346-BA80-00073662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724F9-6D73-63E5-3139-130DCC81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A707-1ACC-E10A-438A-26554C7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53EB-9C98-907C-B0C9-BE520BD6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0F0-6CA7-9A1B-8305-008C07EF1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Asset Bubble 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Asset Price 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Risk Elicitation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95F4A-5AC0-430A-7B07-1EADB3E0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37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209943</TotalTime>
  <Words>1140</Words>
  <Application>Microsoft Macintosh PowerPoint</Application>
  <PresentationFormat>Widescreen</PresentationFormat>
  <Paragraphs>183</Paragraphs>
  <Slides>46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Neuro-bubbles Data</vt:lpstr>
      <vt:lpstr>Financial Bubbles</vt:lpstr>
      <vt:lpstr>What is a financial bubble</vt:lpstr>
      <vt:lpstr>Bubble Literature Experimental Finance</vt:lpstr>
      <vt:lpstr>Research Goals</vt:lpstr>
      <vt:lpstr>What is EDA</vt:lpstr>
      <vt:lpstr>Research Goals</vt:lpstr>
      <vt:lpstr>Experimental Design</vt:lpstr>
      <vt:lpstr>Experimental Design</vt:lpstr>
      <vt:lpstr>Asset Bubble Formation</vt:lpstr>
      <vt:lpstr>Instructions</vt:lpstr>
      <vt:lpstr>Quiz</vt:lpstr>
      <vt:lpstr>Asset Bubble Formation</vt:lpstr>
      <vt:lpstr>Asset Bubble Formation</vt:lpstr>
      <vt:lpstr>Asset Price Forecasting</vt:lpstr>
      <vt:lpstr>Risk Elicitation Task</vt:lpstr>
      <vt:lpstr>Dynamically Optimal Sequential Experiment (DOSE)</vt:lpstr>
      <vt:lpstr>Risk Elicitation Task DOSE</vt:lpstr>
      <vt:lpstr>Initial Data</vt:lpstr>
      <vt:lpstr>Market Price Dynamics</vt:lpstr>
      <vt:lpstr>Market Price Dynamics</vt:lpstr>
      <vt:lpstr>Market price and forecast price</vt:lpstr>
      <vt:lpstr>Forecast curve surprise</vt:lpstr>
      <vt:lpstr>PowerPoint Presentation</vt:lpstr>
      <vt:lpstr>Supply and demand dynamics</vt:lpstr>
      <vt:lpstr>PowerPoint Presentation</vt:lpstr>
      <vt:lpstr>Quiz</vt:lpstr>
      <vt:lpstr>Data Analysis</vt:lpstr>
      <vt:lpstr>Risk Elicitation Data Analysis</vt:lpstr>
      <vt:lpstr>Results – risk taking parameter R averaged across participants</vt:lpstr>
      <vt:lpstr>Results – risk taking parameter Mu averaged across participants</vt:lpstr>
      <vt:lpstr>Results – Spread vs Risk Elicitation</vt:lpstr>
      <vt:lpstr>EDA Analysis</vt:lpstr>
      <vt:lpstr>Market price and Avg EDA</vt:lpstr>
      <vt:lpstr>Variables of Interest</vt:lpstr>
      <vt:lpstr>Variable of Interest</vt:lpstr>
      <vt:lpstr>ML Methods</vt:lpstr>
      <vt:lpstr>How should I do data imputation?</vt:lpstr>
      <vt:lpstr>PowerPoint Presentation</vt:lpstr>
      <vt:lpstr>Ideas</vt:lpstr>
      <vt:lpstr>Appendix</vt:lpstr>
      <vt:lpstr>Hybrid  4 April 2024</vt:lpstr>
      <vt:lpstr>Hybrid  4 April 2024</vt:lpstr>
      <vt:lpstr>PowerPoint Presentation</vt:lpstr>
      <vt:lpstr>Bid and Ask deviations</vt:lpstr>
      <vt:lpstr>Bid and Ask deviations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Toma</dc:creator>
  <cp:lastModifiedBy>Henning, Thomas L.</cp:lastModifiedBy>
  <cp:revision>124</cp:revision>
  <dcterms:created xsi:type="dcterms:W3CDTF">2023-12-17T07:41:02Z</dcterms:created>
  <dcterms:modified xsi:type="dcterms:W3CDTF">2024-06-12T17:36:51Z</dcterms:modified>
</cp:coreProperties>
</file>